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71"/>
  </p:notesMasterIdLst>
  <p:sldIdLst>
    <p:sldId id="257" r:id="rId2"/>
    <p:sldId id="372" r:id="rId3"/>
    <p:sldId id="516" r:id="rId4"/>
    <p:sldId id="371" r:id="rId5"/>
    <p:sldId id="379" r:id="rId6"/>
    <p:sldId id="362" r:id="rId7"/>
    <p:sldId id="374" r:id="rId8"/>
    <p:sldId id="382" r:id="rId9"/>
    <p:sldId id="381" r:id="rId10"/>
    <p:sldId id="514" r:id="rId11"/>
    <p:sldId id="383" r:id="rId12"/>
    <p:sldId id="515" r:id="rId13"/>
    <p:sldId id="375" r:id="rId14"/>
    <p:sldId id="384" r:id="rId15"/>
    <p:sldId id="385" r:id="rId16"/>
    <p:sldId id="386" r:id="rId17"/>
    <p:sldId id="511" r:id="rId18"/>
    <p:sldId id="391" r:id="rId19"/>
    <p:sldId id="395" r:id="rId20"/>
    <p:sldId id="393" r:id="rId21"/>
    <p:sldId id="389" r:id="rId22"/>
    <p:sldId id="512" r:id="rId23"/>
    <p:sldId id="513" r:id="rId24"/>
    <p:sldId id="491" r:id="rId25"/>
    <p:sldId id="394" r:id="rId26"/>
    <p:sldId id="396" r:id="rId27"/>
    <p:sldId id="489" r:id="rId28"/>
    <p:sldId id="398" r:id="rId29"/>
    <p:sldId id="397" r:id="rId30"/>
    <p:sldId id="401" r:id="rId31"/>
    <p:sldId id="402" r:id="rId32"/>
    <p:sldId id="403" r:id="rId33"/>
    <p:sldId id="404" r:id="rId34"/>
    <p:sldId id="400" r:id="rId35"/>
    <p:sldId id="405" r:id="rId36"/>
    <p:sldId id="517" r:id="rId37"/>
    <p:sldId id="406" r:id="rId38"/>
    <p:sldId id="518" r:id="rId39"/>
    <p:sldId id="408" r:id="rId40"/>
    <p:sldId id="407" r:id="rId41"/>
    <p:sldId id="409" r:id="rId42"/>
    <p:sldId id="410" r:id="rId43"/>
    <p:sldId id="411" r:id="rId44"/>
    <p:sldId id="412" r:id="rId45"/>
    <p:sldId id="519" r:id="rId46"/>
    <p:sldId id="413" r:id="rId47"/>
    <p:sldId id="477" r:id="rId48"/>
    <p:sldId id="478" r:id="rId49"/>
    <p:sldId id="480" r:id="rId50"/>
    <p:sldId id="484" r:id="rId51"/>
    <p:sldId id="479" r:id="rId52"/>
    <p:sldId id="482" r:id="rId53"/>
    <p:sldId id="483" r:id="rId54"/>
    <p:sldId id="481" r:id="rId55"/>
    <p:sldId id="521" r:id="rId56"/>
    <p:sldId id="522" r:id="rId57"/>
    <p:sldId id="523" r:id="rId58"/>
    <p:sldId id="524" r:id="rId59"/>
    <p:sldId id="525" r:id="rId60"/>
    <p:sldId id="526" r:id="rId61"/>
    <p:sldId id="527" r:id="rId62"/>
    <p:sldId id="528" r:id="rId63"/>
    <p:sldId id="529" r:id="rId64"/>
    <p:sldId id="530" r:id="rId65"/>
    <p:sldId id="531" r:id="rId66"/>
    <p:sldId id="532" r:id="rId67"/>
    <p:sldId id="533" r:id="rId68"/>
    <p:sldId id="534" r:id="rId69"/>
    <p:sldId id="493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2" autoAdjust="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94"/>
    </p:cViewPr>
  </p:sorter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B855-D624-4367-9040-9F4AD4B060A8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E36E5-B453-4C0B-AF6E-BFC8EDFCD8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19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February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February 26,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February 26,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61198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19256" cy="52894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26,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2320" y="6309320"/>
            <a:ext cx="1315721" cy="365125"/>
          </a:xfrm>
        </p:spPr>
        <p:txBody>
          <a:bodyPr/>
          <a:lstStyle>
            <a:lvl1pPr algn="r">
              <a:defRPr sz="1800"/>
            </a:lvl1pPr>
          </a:lstStyle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February 26, 2023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February 26,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February 26,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February 26,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February 26,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February 26,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February 26,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February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3632447"/>
          </a:xfrm>
        </p:spPr>
        <p:txBody>
          <a:bodyPr/>
          <a:lstStyle/>
          <a:p>
            <a:r>
              <a:rPr lang="fr-FR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Les profils politiques</a:t>
            </a:r>
            <a:br>
              <a:rPr lang="fr-FR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fr-FR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à l’élection présidentielle de 2022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3861047"/>
            <a:ext cx="6858000" cy="1143127"/>
          </a:xfrm>
        </p:spPr>
        <p:txBody>
          <a:bodyPr>
            <a:normAutofit/>
          </a:bodyPr>
          <a:lstStyle/>
          <a:p>
            <a:r>
              <a:rPr lang="fr-FR" sz="2800" b="1" cap="none" dirty="0">
                <a:solidFill>
                  <a:schemeClr val="bg1">
                    <a:lumMod val="50000"/>
                  </a:schemeClr>
                </a:solidFill>
              </a:rPr>
              <a:t>Caractérisation selon la méthode de positionnement du </a:t>
            </a:r>
            <a:r>
              <a:rPr lang="fr-FR" sz="2800" b="1" cap="none" dirty="0" err="1"/>
              <a:t>P</a:t>
            </a:r>
            <a:r>
              <a:rPr lang="fr-FR" sz="2800" b="1" cap="none" dirty="0" err="1">
                <a:solidFill>
                  <a:schemeClr val="bg1">
                    <a:lumMod val="50000"/>
                  </a:schemeClr>
                </a:solidFill>
              </a:rPr>
              <a:t>olitest</a:t>
            </a:r>
            <a:endParaRPr lang="fr-FR" sz="2800" b="1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67544" y="5974432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cap="none" dirty="0">
                <a:solidFill>
                  <a:schemeClr val="bg1">
                    <a:lumMod val="85000"/>
                  </a:schemeClr>
                </a:solidFill>
              </a:rPr>
              <a:t>Laurent </a:t>
            </a:r>
            <a:r>
              <a:rPr lang="fr-FR" sz="1600" cap="none" dirty="0" err="1">
                <a:solidFill>
                  <a:schemeClr val="bg1">
                    <a:lumMod val="85000"/>
                  </a:schemeClr>
                </a:solidFill>
              </a:rPr>
              <a:t>Cald</a:t>
            </a:r>
            <a:r>
              <a:rPr lang="fr-FR" sz="1600" cap="none" dirty="0">
                <a:solidFill>
                  <a:schemeClr val="bg1">
                    <a:lumMod val="85000"/>
                  </a:schemeClr>
                </a:solidFill>
              </a:rPr>
              <a:t> - 2021</a:t>
            </a:r>
          </a:p>
        </p:txBody>
      </p:sp>
    </p:spTree>
    <p:extLst>
      <p:ext uri="{BB962C8B-B14F-4D97-AF65-F5344CB8AC3E}">
        <p14:creationId xmlns:p14="http://schemas.microsoft.com/office/powerpoint/2010/main" val="2776169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10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813231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Profils de droite</a:t>
                      </a:r>
                    </a:p>
                    <a:p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Hors mondialisation*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28%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31%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22%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Sans la position sur la mondialisation dans le calcul du positionnement sur l’économique et le social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de gauche, du centre et de droite 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1C27B9-BFCD-6FAF-C645-BEB7F900A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11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191831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Sans tendance déclarée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206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15%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20%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de gauche, du centre et de droite 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2420DF-26C4-0725-87DC-909E67EED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54527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99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12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7454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Sans tendance déclarée</a:t>
                      </a:r>
                    </a:p>
                    <a:p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Hors mondialisation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15%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20%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de gauche, du centre et de droite </a:t>
            </a:r>
            <a:endParaRPr lang="fr-FR" sz="3200" cap="non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046F26D-1410-2E98-E418-69DA97D41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05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13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265919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À la gauche de la gauche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108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10%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35%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22%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>
                <a:solidFill>
                  <a:srgbClr val="C00000"/>
                </a:solidFill>
              </a:rPr>
              <a:t>Profils au sein de la gauche </a:t>
            </a:r>
            <a:endParaRPr lang="fr-FR" sz="3200" cap="none" dirty="0">
              <a:solidFill>
                <a:srgbClr val="C0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C60B24-CEF2-E35B-7287-23E8DEB3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077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23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14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612598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À gauche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149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22%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13%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35%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29%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au sein de la gauche 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2916DE-2D33-D9D7-B4C1-F38A712C2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8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15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245867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Plutôt à gauche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265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51%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14%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21%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au sein de la gauche 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5E5C78E-DD10-4449-55AC-3C131B349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9022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2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16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17884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Au centre gauche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125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20%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42%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au sein de la gauche 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243D8F-D21B-DF5A-BEB8-1E30F2940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88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17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/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Profils du centre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141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24%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19%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9818D103-840B-FF46-D090-FD3B97F06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D8B2792-B5C1-D4CB-ACAF-0CBD732675A5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>
                <a:solidFill>
                  <a:srgbClr val="C00000"/>
                </a:solidFill>
              </a:rPr>
              <a:t>Profils du centre</a:t>
            </a:r>
            <a:endParaRPr lang="fr-FR" sz="3200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01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18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131016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Au centre droit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132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25%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23%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>
                <a:solidFill>
                  <a:srgbClr val="C00000"/>
                </a:solidFill>
              </a:rPr>
              <a:t>Profils au sein de la droite </a:t>
            </a:r>
            <a:endParaRPr lang="fr-FR" sz="3200" cap="none" dirty="0">
              <a:solidFill>
                <a:srgbClr val="C0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075389-7E75-23A1-5261-71160AF45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41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19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238872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Plutôt à droite</a:t>
                      </a:r>
                    </a:p>
                    <a:p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162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28%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au sein de la droite 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AAAC4D-ABC1-235B-2603-8158072BC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350018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5345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725525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lang="fr-FR" sz="1800" b="1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Choix d’un 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22%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Environnement*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23%</a:t>
                      </a:r>
                    </a:p>
                    <a:p>
                      <a:pPr lvl="0"/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« La défense de l'environnement, notamment par l'arrêt du nucléaire »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D31D8B45-5C6F-48A4-B7E1-FD2080396768}"/>
              </a:ext>
            </a:extLst>
          </p:cNvPr>
          <p:cNvSpPr txBox="1">
            <a:spLocks/>
          </p:cNvSpPr>
          <p:nvPr/>
        </p:nvSpPr>
        <p:spPr>
          <a:xfrm>
            <a:off x="457200" y="117799"/>
            <a:ext cx="8686800" cy="1285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>
                <a:solidFill>
                  <a:srgbClr val="C00000"/>
                </a:solidFill>
              </a:rPr>
              <a:t>Le profil politique de l’échantillon représentatif</a:t>
            </a:r>
            <a:br>
              <a:rPr lang="fr-FR" sz="3200" b="1" cap="none" dirty="0"/>
            </a:br>
            <a:r>
              <a:rPr lang="fr-FR" sz="2400" cap="none" dirty="0">
                <a:solidFill>
                  <a:srgbClr val="C00000"/>
                </a:solidFill>
              </a:rPr>
              <a:t>Répartition des positionnements des 1648 personnes retenues dans l’échantillon représentatif</a:t>
            </a:r>
            <a:endParaRPr lang="fr-FR" sz="3200" cap="none" dirty="0">
              <a:solidFill>
                <a:srgbClr val="C0000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94D1BCF-48D3-2B00-182A-AE98EC15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25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20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655529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À droite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121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32%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31%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20%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au sein de la droite 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E84954-FB4E-12B2-B65F-FF4788247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59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21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955649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À la droite de la droite</a:t>
                      </a:r>
                    </a:p>
                    <a:p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239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37%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22%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au sein de la droite 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702425-6D3B-044D-E1CC-1C815BB22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8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22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270930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Au centre droit</a:t>
                      </a:r>
                    </a:p>
                    <a:p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Hors mondialisation*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25%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23%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Sans la position sur la mondialisation dans le calcul du positionnement sur l’économique et le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au sein de la droite </a:t>
            </a:r>
            <a:endParaRPr lang="fr-FR" sz="3200" cap="non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6E4A878-03CC-898F-89F8-82450C072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48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23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178894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Plutôt à droite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Hors mondialisation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28%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27%</a:t>
                      </a:r>
                    </a:p>
                    <a:p>
                      <a:pPr marL="0" lvl="0" algn="l" defTabSz="914400" rtl="0" eaLnBrk="1" latinLnBrk="0" hangingPunct="1"/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au sein de la droite </a:t>
            </a:r>
            <a:endParaRPr lang="fr-FR" sz="3200" cap="non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C4AD2C1-3D54-DD3F-B1D5-837F9FCC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08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24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59392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À droite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Hors mondialisation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32%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31%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20%</a:t>
                      </a:r>
                    </a:p>
                    <a:p>
                      <a:pPr marL="0" lvl="0" algn="l" defTabSz="914400" rtl="0" eaLnBrk="1" latinLnBrk="0" hangingPunct="1"/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au sein de la droite </a:t>
            </a:r>
            <a:endParaRPr lang="fr-FR" sz="3200" cap="non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E2B77B6-7370-141E-DDCC-A0B7C6EC4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81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25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30641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À la droite de la droite</a:t>
                      </a:r>
                    </a:p>
                    <a:p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Hors mondialisation</a:t>
                      </a:r>
                      <a:endParaRPr lang="fr-FR" sz="18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37%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22%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18%</a:t>
                      </a:r>
                    </a:p>
                    <a:p>
                      <a:pPr marL="0" lvl="0" algn="l" defTabSz="914400" rtl="0" eaLnBrk="1" latinLnBrk="0" hangingPunct="1"/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endParaRPr lang="fr-FR" sz="14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au sein de la droite 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0A99B7-9076-DE62-0A93-B44D85ABF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48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66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26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595065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Le NPA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60%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4%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44%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21%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>
                <a:solidFill>
                  <a:srgbClr val="C00000"/>
                </a:solidFill>
              </a:rPr>
              <a:t>Les profils politiques selon la proximité avec les partis</a:t>
            </a:r>
            <a:endParaRPr lang="fr-FR" sz="3200" cap="none" dirty="0">
              <a:solidFill>
                <a:srgbClr val="C0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849448-46CB-703A-4DD2-4B8E018F5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5322"/>
            <a:ext cx="4122777" cy="53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45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27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60733"/>
              </p:ext>
            </p:extLst>
          </p:nvPr>
        </p:nvGraphicFramePr>
        <p:xfrm>
          <a:off x="566555" y="1268760"/>
          <a:ext cx="7683433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2893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La France Insoumise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587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57%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9%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43%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16%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1B9E7B-A9F8-B2D6-43C8-190B30E3D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88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28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99090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Le PCF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58%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20%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8%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28%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DB65649-A64D-721B-6D6F-6F6416538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05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29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057482"/>
              </p:ext>
            </p:extLst>
          </p:nvPr>
        </p:nvGraphicFramePr>
        <p:xfrm>
          <a:off x="566555" y="1268760"/>
          <a:ext cx="7683433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2893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Lutte Ouvrière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142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20%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11%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18%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E038FD-DA08-CE18-7142-4ED72D828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9222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0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280878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5345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725525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Hors mondialisation*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Choix d’un 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22%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23%</a:t>
                      </a:r>
                    </a:p>
                    <a:p>
                      <a:pPr lvl="0"/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Sans la position sur la mondialisation dans le calcul du positionnement sur l’économique et le social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D31D8B45-5C6F-48A4-B7E1-FD2080396768}"/>
              </a:ext>
            </a:extLst>
          </p:cNvPr>
          <p:cNvSpPr txBox="1">
            <a:spLocks/>
          </p:cNvSpPr>
          <p:nvPr/>
        </p:nvSpPr>
        <p:spPr>
          <a:xfrm>
            <a:off x="457200" y="117799"/>
            <a:ext cx="8686800" cy="1285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profil politique de l’échantillon représentatif</a:t>
            </a:r>
            <a:br>
              <a:rPr lang="fr-FR" sz="32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24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Répartition des positionnements des 1648 personnes retenues dans l’échantillon représentatif</a:t>
            </a:r>
            <a:endParaRPr lang="fr-FR" sz="3200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6C50FF9-98C4-9F64-0DD9-2BBAB9018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52477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95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30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78532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Génération.s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146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51%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25%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8%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22%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2BD5AA-7264-845B-663A-57F39FDE1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30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31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86450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5345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725525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Europe Ecologie - Les Verts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417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21%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8%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57%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11%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C4489C-97E6-A367-5FF0-483B89886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75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32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48759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Le Parti Socialiste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433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55%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10%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31%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7F1EB1-F830-9EF6-C10D-D57FC08AE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266" y="1454027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15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33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35678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Le parti radical de gauche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41%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12%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33%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29%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6BA19C-3876-5E5C-E3DC-300C3B66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17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34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1540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Le MRC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47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26%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47%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9FFC8E-3435-8529-77CB-88CEA960F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62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35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79095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Le MoDem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221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19%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33%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A2B6CD-F3BA-41FD-6CF1-1BF3AABBE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74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36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826943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Le Mouvement radical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20%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32%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27%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29A3ED-AF45-50E0-C7BF-7C90B8074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449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71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37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06279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LREM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645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24%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30%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0EDEC8-2035-96D2-B95A-3B9A71B9F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8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38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125203"/>
              </p:ext>
            </p:extLst>
          </p:nvPr>
        </p:nvGraphicFramePr>
        <p:xfrm>
          <a:off x="566555" y="1269819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Horizons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34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35%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50%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BD4D1A-CDA3-9EE2-0B7A-932AD26E1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74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39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784180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59051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Agir - La droite constructive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22%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30%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CC34D4-52D2-C003-229F-4E3016D2F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8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14082"/>
              </p:ext>
            </p:extLst>
          </p:nvPr>
        </p:nvGraphicFramePr>
        <p:xfrm>
          <a:off x="566555" y="1268760"/>
          <a:ext cx="7683433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2893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Profil des 18-34 ans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413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20%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20%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23%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 profil politique de l’échantillon représentatif</a:t>
            </a:r>
            <a:br>
              <a:rPr lang="fr-FR" sz="3200" b="1" cap="none" dirty="0"/>
            </a:br>
            <a:r>
              <a:rPr lang="fr-FR" sz="2400" cap="none" dirty="0">
                <a:solidFill>
                  <a:srgbClr val="C00000"/>
                </a:solidFill>
              </a:rPr>
              <a:t>Répartition des positionnements selon les tranches d’âges </a:t>
            </a:r>
            <a:endParaRPr lang="fr-FR" sz="3200" cap="none" dirty="0">
              <a:solidFill>
                <a:srgbClr val="C0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C19C67-0F7F-0FF7-D123-6D12E9032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3844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40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04132"/>
              </p:ext>
            </p:extLst>
          </p:nvPr>
        </p:nvGraphicFramePr>
        <p:xfrm>
          <a:off x="566555" y="1269819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L’UDI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104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56%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12%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29%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14D5F0-F710-8C74-B1DB-239FD1967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83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41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52452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Les Républicains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313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26%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29%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7B8C5F-F86D-4C2C-E31B-EBC844CF2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60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28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42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48888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Debout la France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210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35%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30%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20%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5071E2-7C48-9ED6-EA53-5369A8EE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82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43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311701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Parti Chrétien-Démocrate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84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27%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23%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29%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27%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58FD2E-7994-89F1-A9BC-F808F0C1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25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44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347712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035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Le Rassemblement national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352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28%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30%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20%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6124E3-C8FD-E0F9-5EFB-403AAAD68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5255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37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45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19192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035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Reconquête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229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48%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31%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24%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2232D5A-9582-0142-3A2E-100BC5077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28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46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65422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>
                          <a:solidFill>
                            <a:srgbClr val="C00000"/>
                          </a:solidFill>
                        </a:rPr>
                        <a:t>Aucun parti déclaré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1701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14%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22%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54EF19-278B-D9F2-889D-2D17CDB91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53538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990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47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217246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« Ouverts » sur l’identité et interventionnistes sur la mondialisation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451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11%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37%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18%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>
                <a:solidFill>
                  <a:srgbClr val="C00000"/>
                </a:solidFill>
              </a:rPr>
              <a:t>« Ouverts » et « fermés » ?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Les Ouverts critiques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6CFEE5-A20C-F7E9-DE23-9FBB5047A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542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48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206665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« Ouverts » sur l’identité </a:t>
                      </a:r>
                      <a:r>
                        <a:rPr lang="fr-FR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et </a:t>
                      </a: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non interventionnistes sur la mondialisation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152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25%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15%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34%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« Ouverts » et « fermés » ?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Les Ouverts sociaux-libéraux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DCD6BC-D031-0707-4445-47BA4817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945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49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80099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« Ni ouverts ni fermés » et « Plutôt fermés » </a:t>
                      </a: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interventionnistes sur la mondialisation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471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21%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25%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« Ouverts » et « fermés » ?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Les Modérés critiques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9392F7-6A89-87EB-D4CF-16846796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1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5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9402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Profil des 35-65 ans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777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19%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22%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 profil politique de l’échantillon représentatif</a:t>
            </a:r>
            <a:br>
              <a:rPr lang="fr-FR" sz="3200" b="1" cap="none" dirty="0"/>
            </a:br>
            <a:r>
              <a:rPr lang="fr-FR" sz="2400" cap="none" dirty="0"/>
              <a:t>Répartition des positionnements selon les tranches d’âges </a:t>
            </a:r>
            <a:endParaRPr lang="fr-FR" sz="3200" cap="non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610DA23-4C53-53E4-4B42-F35DCCBF5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5157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17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50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318132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« Ni ouverts ni fermés » et « Plutôt fermés » interventionnistes sur la mondialisation</a:t>
                      </a:r>
                    </a:p>
                    <a:p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Hors mondialisation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21%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25%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« Ouverts » et « fermés » ?</a:t>
            </a:r>
          </a:p>
          <a:p>
            <a:r>
              <a:rPr lang="fr-FR" sz="2400" cap="none" dirty="0"/>
              <a:t>Les Modérés critiques</a:t>
            </a:r>
            <a:endParaRPr lang="fr-FR" sz="2800" cap="non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E77592-F428-1373-3E55-672BB93ED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51244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9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51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49473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« Ni ouverts ni fermés » et « Plutôt fermés » </a:t>
                      </a:r>
                      <a:r>
                        <a:rPr lang="fr-F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non interventionnistes sur la mondialisation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22%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33%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« Ouverts » et « fermés » ?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Les Modérés libéraux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591F00-2495-3201-0350-1259F9401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674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52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645937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« Très fermés » </a:t>
                      </a: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interventionnistes sur la mondialisation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238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26%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38%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20%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« Ouverts » et « fermés » ?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Les Protectionnistes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61EEA5-DFD4-FD7E-57C2-4A92BA67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927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350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53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592910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« Très fermés » interventionnistes sur la mondialisation</a:t>
                      </a:r>
                    </a:p>
                    <a:p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Hors mondialisation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26%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38%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« Ouverts » et « fermés » ?</a:t>
            </a:r>
          </a:p>
          <a:p>
            <a:r>
              <a:rPr lang="fr-FR" sz="2400" cap="none" dirty="0"/>
              <a:t>Les Protectionnistes</a:t>
            </a:r>
            <a:endParaRPr lang="fr-FR" sz="2800" cap="non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7F646D-2D20-2970-39A0-032B85EEF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9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315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54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911498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« Très fermés » </a:t>
                      </a:r>
                      <a:r>
                        <a:rPr lang="fr-F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non interventionnistes sur la mondialisation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122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23%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35%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29%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« Ouverts » et « fermés » ?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Les Identitaires libéraux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815C05-330C-2B37-EE8C-E47171310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565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55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95750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53%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22%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6%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42%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23%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>
                <a:solidFill>
                  <a:srgbClr val="C00000"/>
                </a:solidFill>
              </a:rPr>
              <a:t>Profils politiques selon le vote au premier tour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Philippe Poutou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BAC511-E437-EA36-AD1B-DDFB74D9E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6909"/>
            <a:ext cx="4122777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799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56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15998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45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51%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20%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7%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24%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Profils politiques selon le vote au premier tour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Nathalie Arthaud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DB92D5-27C6-6DE5-2F96-E96A11EE8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938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57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02424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589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56%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8%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38%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16%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Profils politiques selon le vote au premier tour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Jean-Luc Mélenchon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175217-063E-6E08-9B12-E22B39F84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3799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31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58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354743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62%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7%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33%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Profils politiques selon le vote au premier tour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Fabien Roussel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E13CA6-225C-2655-9C7C-84C03667C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68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59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042299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53%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10%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52%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13%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Profils politiques selon le vote au premier tour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Yannick Jadot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F5F935-2A66-D7B7-BB11-48C6E3B6B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9639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6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6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588744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Profil des plus de 65 ans</a:t>
                      </a:r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458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27%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29%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27%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 profil politique de l’échantillon représentatif</a:t>
            </a:r>
            <a:br>
              <a:rPr lang="fr-FR" sz="3200" b="1" cap="none" dirty="0"/>
            </a:br>
            <a:r>
              <a:rPr lang="fr-FR" sz="2400" cap="none" dirty="0"/>
              <a:t>Répartition des positionnements selon les tranches d’âges </a:t>
            </a:r>
            <a:endParaRPr lang="fr-FR" sz="3200" cap="non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56E1A7-22B0-44D9-909D-2DB77F4DE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050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60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64550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23%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11%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31%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Profils politiques selon le vote au premier tour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Anne Hidalgo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C2F2C4-256E-18EB-B7C8-05A44953D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989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61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263114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742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21%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32%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Profils politiques selon le vote au premier tour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Emmanuel Macron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9B9041-B86D-8346-BEAD-268DEF3B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31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62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537335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22%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18%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Profils politiques selon le vote au premier tour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Jean Lassalle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44EEA2-A3DB-2E36-8519-9C94B9625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947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63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97040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28%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23%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Profils politiques selon le vote au premier tour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Valérie Pécresse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EBF7AE7-9D88-2320-5D6D-4C58E431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112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64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528603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28%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16%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Profils politiques selon le vote au premier tour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Nicolas Dupont-Aignan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AD1D12-7B9E-63E5-4759-48C03D60D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764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65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18634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26%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21%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Profils politiques selon le vote au premier tour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Marine Le Pen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184766-25B9-A9DA-A5BC-A0868524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674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66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057965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294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21%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38%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22%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Profils politiques selon le vote au premier tour</a:t>
            </a:r>
          </a:p>
          <a:p>
            <a:r>
              <a:rPr lang="fr-FR" sz="2400" cap="none" dirty="0" err="1">
                <a:solidFill>
                  <a:srgbClr val="C00000"/>
                </a:solidFill>
              </a:rPr>
              <a:t>Eric</a:t>
            </a:r>
            <a:r>
              <a:rPr lang="fr-FR" sz="2400" cap="none" dirty="0">
                <a:solidFill>
                  <a:srgbClr val="C00000"/>
                </a:solidFill>
              </a:rPr>
              <a:t> Zemmour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B1FA12-81D6-943A-D886-586FEEC1A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3355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350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67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23287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30%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27%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Profils politiques au second tour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Emmanuel Macron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D852AF-2B37-60C8-48BC-899C975A3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587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68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702706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171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20%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36%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18%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Profils politiques au second tour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Marine Le Pen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A479B6A-057A-A006-DF24-C18C25707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53525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19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69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397472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286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19%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26%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Profils politiques au second tour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Aucun des deux finalistes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E0E1B3-049A-4C1D-FC7B-3D3EAA124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5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7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011474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Profils de gauche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647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14%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7%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27%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>
                <a:solidFill>
                  <a:srgbClr val="C00000"/>
                </a:solidFill>
              </a:rPr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>
                <a:solidFill>
                  <a:srgbClr val="C00000"/>
                </a:solidFill>
              </a:rPr>
              <a:t>Profils de gauche, du centre et de droite </a:t>
            </a:r>
            <a:endParaRPr lang="fr-FR" sz="3200" cap="none" dirty="0">
              <a:solidFill>
                <a:srgbClr val="C0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7B463C-0ADA-7EFC-3992-EAB68B5CD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2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8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245961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Profils du centre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141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24%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19%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de gauche, du centre et de droite 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18D103-840B-FF46-D090-FD3B97F06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0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9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103925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Profils de droite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654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28%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31%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22%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de gauche, du centre et de droite </a:t>
            </a:r>
            <a:endParaRPr lang="fr-FR" sz="3200" cap="non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38942C-16CC-D40D-2B42-D0848D6AB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38" y="144878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56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Politest">
      <a:majorFont>
        <a:latin typeface="Rockwell"/>
        <a:ea typeface=""/>
        <a:cs typeface=""/>
      </a:majorFont>
      <a:minorFont>
        <a:latin typeface="Ebrim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139479</TotalTime>
  <Words>3762</Words>
  <Application>Microsoft Office PowerPoint</Application>
  <PresentationFormat>Affichage à l'écran (4:3)</PresentationFormat>
  <Paragraphs>973</Paragraphs>
  <Slides>69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69</vt:i4>
      </vt:variant>
    </vt:vector>
  </HeadingPairs>
  <TitlesOfParts>
    <vt:vector size="74" baseType="lpstr">
      <vt:lpstr>Arial</vt:lpstr>
      <vt:lpstr>Calibri</vt:lpstr>
      <vt:lpstr>Ebrima</vt:lpstr>
      <vt:lpstr>Rockwell</vt:lpstr>
      <vt:lpstr>Essentiel</vt:lpstr>
      <vt:lpstr>Les profils politiques à l’élection présidentielle de 2022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Positionnement politique</dc:title>
  <dc:creator>ESCOURROU Laurent</dc:creator>
  <cp:lastModifiedBy>ESCOURROU Laurent</cp:lastModifiedBy>
  <cp:revision>848</cp:revision>
  <dcterms:created xsi:type="dcterms:W3CDTF">2019-06-10T06:57:51Z</dcterms:created>
  <dcterms:modified xsi:type="dcterms:W3CDTF">2023-02-26T10:36:32Z</dcterms:modified>
</cp:coreProperties>
</file>